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handoutMasterIdLst>
    <p:handoutMasterId r:id="rId21"/>
  </p:handoutMasterIdLst>
  <p:sldIdLst>
    <p:sldId id="256" r:id="rId2"/>
    <p:sldId id="258" r:id="rId3"/>
    <p:sldId id="286" r:id="rId4"/>
    <p:sldId id="285" r:id="rId5"/>
    <p:sldId id="287" r:id="rId6"/>
    <p:sldId id="288" r:id="rId7"/>
    <p:sldId id="284" r:id="rId8"/>
    <p:sldId id="267" r:id="rId9"/>
    <p:sldId id="268" r:id="rId10"/>
    <p:sldId id="282" r:id="rId11"/>
    <p:sldId id="289" r:id="rId12"/>
    <p:sldId id="261" r:id="rId13"/>
    <p:sldId id="290" r:id="rId14"/>
    <p:sldId id="275" r:id="rId15"/>
    <p:sldId id="274" r:id="rId16"/>
    <p:sldId id="280" r:id="rId17"/>
    <p:sldId id="279" r:id="rId18"/>
    <p:sldId id="262" r:id="rId19"/>
    <p:sldId id="272" r:id="rId20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481FA-9D07-47A1-9B74-A7C3EBFA80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552C0-B753-4332-A7F5-804ACC47C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71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26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16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32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63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24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605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103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7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67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34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338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940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79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65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659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67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9E8A6-D7B8-47F9-83DB-63A3C2D6AF25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E69208-121B-4501-8582-0BAE51657C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2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7121"/>
            <a:ext cx="3230880" cy="3230880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964267" y="1866054"/>
            <a:ext cx="7766936" cy="1646302"/>
          </a:xfrm>
        </p:spPr>
        <p:txBody>
          <a:bodyPr/>
          <a:lstStyle/>
          <a:p>
            <a:r>
              <a:rPr lang="zh-TW" altLang="en-US" sz="800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史奴比家長日</a:t>
            </a:r>
            <a:endParaRPr lang="zh-TW" altLang="en-US" sz="8000" dirty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142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親子共讀童話童畫說明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40</a:t>
            </a:r>
            <a:r>
              <a:rPr lang="zh-TW" altLang="en-US" dirty="0" smtClean="0"/>
              <a:t>本有大禮物</a:t>
            </a:r>
            <a:endParaRPr lang="en-US" altLang="zh-TW" dirty="0" smtClean="0"/>
          </a:p>
          <a:p>
            <a:r>
              <a:rPr lang="en-US" altLang="zh-TW" dirty="0" smtClean="0"/>
              <a:t>30</a:t>
            </a:r>
            <a:r>
              <a:rPr lang="zh-TW" altLang="en-US" dirty="0" smtClean="0"/>
              <a:t>本有小禮物</a:t>
            </a:r>
            <a:endParaRPr lang="en-US" altLang="zh-TW" dirty="0" smtClean="0"/>
          </a:p>
          <a:p>
            <a:r>
              <a:rPr lang="zh-TW" altLang="en-US" dirty="0" smtClean="0"/>
              <a:t>陪同孩子認真完成養成閱讀與寫作業的好態度唷</a:t>
            </a:r>
            <a:r>
              <a:rPr lang="en-US" altLang="zh-TW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471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06510"/>
            <a:ext cx="8596668" cy="1320800"/>
          </a:xfrm>
        </p:spPr>
        <p:txBody>
          <a:bodyPr/>
          <a:lstStyle/>
          <a:p>
            <a:r>
              <a:rPr lang="zh-TW" altLang="en-US" dirty="0" smtClean="0"/>
              <a:t>教學理念</a:t>
            </a:r>
            <a:endParaRPr lang="zh-TW" altLang="en-US" dirty="0"/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703887" y="1540929"/>
            <a:ext cx="40253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zh-TW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溫暖的愛與良善</a:t>
            </a:r>
            <a:endParaRPr lang="en-US" altLang="zh-TW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sz="16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人類美好的本質，就從生活中開始</a:t>
            </a:r>
            <a:endParaRPr lang="zh-CN" altLang="en-US" sz="16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921521" y="1435291"/>
            <a:ext cx="2828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zh-TW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動手做，更有成就感</a:t>
            </a:r>
            <a:endParaRPr lang="en-US" altLang="zh-TW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做</a:t>
            </a:r>
            <a:r>
              <a:rPr lang="zh-TW" altLang="en-US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中學，學中做</a:t>
            </a:r>
            <a:endParaRPr lang="en-US" altLang="zh-TW" dirty="0" smtClean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在家開始動起來</a:t>
            </a:r>
            <a:r>
              <a:rPr lang="en-US" altLang="zh-TW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!</a:t>
            </a:r>
          </a:p>
          <a:p>
            <a:pPr algn="just"/>
            <a:r>
              <a:rPr lang="zh-TW" altLang="en-US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能做的事情自己做，</a:t>
            </a:r>
            <a:endParaRPr lang="en-US" altLang="zh-TW" dirty="0" smtClean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搞砸是邁向成功的唯一道路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921521" y="3617379"/>
            <a:ext cx="356818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zh-TW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自由</a:t>
            </a:r>
            <a:r>
              <a:rPr lang="en-US" altLang="zh-TW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VS</a:t>
            </a:r>
            <a:r>
              <a:rPr lang="zh-TW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規範</a:t>
            </a:r>
            <a:endParaRPr lang="en-US" altLang="zh-TW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小型社會的縮影</a:t>
            </a:r>
            <a:endParaRPr lang="en-US" altLang="zh-TW" dirty="0" smtClean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在團體的規範下給予無限的可能</a:t>
            </a:r>
            <a:endParaRPr lang="en-US" altLang="zh-TW" dirty="0" smtClean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禮貌與</a:t>
            </a:r>
            <a:r>
              <a:rPr lang="zh-TW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規矩</a:t>
            </a:r>
            <a:r>
              <a:rPr lang="zh-TW" altLang="en-US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是社會化</a:t>
            </a:r>
            <a:r>
              <a:rPr lang="zh-TW" altLang="en-US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的過程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endParaRPr lang="zh-CN" altLang="en-US" sz="10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875037" y="5245723"/>
            <a:ext cx="41006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zh-TW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因材施教</a:t>
            </a:r>
            <a:endParaRPr lang="en-US" altLang="zh-TW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每個孩子都是獨一無二的個體</a:t>
            </a:r>
            <a:endParaRPr lang="en-US" altLang="zh-TW" dirty="0" smtClean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根據不同的氣質與極限</a:t>
            </a:r>
            <a:endParaRPr lang="en-US" altLang="zh-TW" dirty="0" smtClean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給予不同的相處模式與挑戰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5703887" y="3724186"/>
            <a:ext cx="3824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zh-TW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閱讀與陪伴是孩子免費的寶藏</a:t>
            </a:r>
            <a:endParaRPr lang="en-US" altLang="zh-TW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sz="16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推廣閱讀與師生的信賴互動關係</a:t>
            </a:r>
            <a:endParaRPr lang="zh-CN" altLang="en-US" sz="16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5703887" y="5245723"/>
            <a:ext cx="48665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zh-TW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適當的留白與充足的大肌肉活動時間</a:t>
            </a:r>
            <a:endParaRPr lang="en-US" altLang="zh-TW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給孩子放空的時間，去認識與探索生活</a:t>
            </a:r>
            <a:endParaRPr lang="en-US" altLang="zh-TW" sz="1600" dirty="0" smtClean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不要怕孩子無聊</a:t>
            </a:r>
            <a:endParaRPr lang="en-US" altLang="zh-TW" sz="1600" dirty="0" smtClean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無聊是創造的原動力</a:t>
            </a:r>
            <a:endParaRPr lang="en-US" altLang="zh-TW" sz="1600" dirty="0" smtClean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TW" altLang="en-US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而健康的體魄是探索的基本條件</a:t>
            </a:r>
            <a:endParaRPr lang="zh-CN" altLang="en-US" sz="16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2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7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11949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在規劃好的環境裡</a:t>
            </a:r>
            <a:r>
              <a:rPr lang="en-US" altLang="zh-TW" dirty="0" smtClean="0"/>
              <a:t>,</a:t>
            </a:r>
            <a:r>
              <a:rPr lang="zh-TW" altLang="en-US" dirty="0" smtClean="0"/>
              <a:t>孩子可以依照興趣自由選擇想發展的領域</a:t>
            </a:r>
            <a:r>
              <a:rPr lang="en-US" altLang="zh-TW" dirty="0" smtClean="0"/>
              <a:t>,</a:t>
            </a:r>
            <a:r>
              <a:rPr lang="zh-TW" altLang="en-US" dirty="0" smtClean="0"/>
              <a:t>在引導與不斷的挑戰下</a:t>
            </a:r>
            <a:r>
              <a:rPr lang="en-US" altLang="zh-TW" dirty="0" smtClean="0"/>
              <a:t>,</a:t>
            </a:r>
            <a:r>
              <a:rPr lang="zh-TW" altLang="en-US" dirty="0" smtClean="0"/>
              <a:t>做深入的活動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利用闖關的模式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,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讓孩子在各個學習區能均衡發展不同的能力。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老師設計學習單，在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8:00-9:00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間讓孩子練習，讓孩子能有基本的能力。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468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864"/>
          </a:xfrm>
        </p:spPr>
        <p:txBody>
          <a:bodyPr/>
          <a:lstStyle/>
          <a:p>
            <a:r>
              <a:rPr lang="zh-TW" altLang="en-US" dirty="0" smtClean="0"/>
              <a:t>語文活動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95985"/>
              </p:ext>
            </p:extLst>
          </p:nvPr>
        </p:nvGraphicFramePr>
        <p:xfrm>
          <a:off x="1146003" y="1853522"/>
          <a:ext cx="10393725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677"/>
                <a:gridCol w="2385523"/>
                <a:gridCol w="2287061"/>
                <a:gridCol w="2542032"/>
                <a:gridCol w="2313432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寫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大班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耳聰目明、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故事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韻文唸謠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文字接龍、</a:t>
                      </a:r>
                      <a:endParaRPr lang="en-US" altLang="zh-TW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分享舞台、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故事骰子與故事牌、故事接龍或改編故事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單位量詞的練習、</a:t>
                      </a:r>
                      <a:endParaRPr lang="en-US" altLang="zh-TW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常見的符號與部首、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閱讀繪本、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認識姓名與唸謠文字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圖畫紀錄、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符號認識、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仿寫符號與文字、姓名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中班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故事韻文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聽兒歌</a:t>
                      </a: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扮演區、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故事結尾接龍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常見的生活符號與文字、認識自己的名字</a:t>
                      </a:r>
                      <a:endParaRPr lang="en-US" altLang="zh-TW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圖畫紀錄、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符號印章、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運筆練習、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數字練習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20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數學活動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09731"/>
              </p:ext>
            </p:extLst>
          </p:nvPr>
        </p:nvGraphicFramePr>
        <p:xfrm>
          <a:off x="1017016" y="2100410"/>
          <a:ext cx="10559288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080"/>
                <a:gridCol w="2167128"/>
                <a:gridCol w="1618488"/>
                <a:gridCol w="2121408"/>
                <a:gridCol w="2075688"/>
                <a:gridCol w="1682496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數與量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空間圖形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關係邏輯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測量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統計分析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大班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撿紅點或是十點半、日曆與月曆、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蛇棋、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點數練習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拼圖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片、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創意拼圖、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迷宮、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找找看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棋類、</a:t>
                      </a: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桌遊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天平遊戲、</a:t>
                      </a: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直尺、</a:t>
                      </a: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票選與表決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中班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UNO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或是心臟病、日曆與月曆、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蛇棋、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點數練習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拼圖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片、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七巧板、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迷宮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桌遊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天平遊戲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票選與表決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21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學習目標</a:t>
            </a:r>
            <a:r>
              <a:rPr lang="en-US" altLang="zh-TW" dirty="0" smtClean="0"/>
              <a:t>-</a:t>
            </a:r>
            <a:r>
              <a:rPr lang="zh-TW" altLang="en-US" dirty="0" smtClean="0"/>
              <a:t>美感活</a:t>
            </a:r>
            <a:r>
              <a:rPr lang="zh-TW" altLang="en-US" dirty="0"/>
              <a:t>動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242855"/>
              </p:ext>
            </p:extLst>
          </p:nvPr>
        </p:nvGraphicFramePr>
        <p:xfrm>
          <a:off x="677863" y="2160588"/>
          <a:ext cx="10925873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01"/>
                <a:gridCol w="2551176"/>
                <a:gridCol w="1737360"/>
                <a:gridCol w="1399032"/>
                <a:gridCol w="2167128"/>
                <a:gridCol w="2093976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繪畫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紙工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工藝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材料創作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紙黏土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大班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水彩、</a:t>
                      </a: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水彩工具創作、</a:t>
                      </a: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重複線條的運用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剪紙創作、</a:t>
                      </a: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摺紙</a:t>
                      </a:r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步驟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串珠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小顆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紙盒、罐子創作、</a:t>
                      </a: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大自然素材創作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各種基本形狀的練習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中班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水彩、</a:t>
                      </a: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泡泡畫、</a:t>
                      </a: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線條的運用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撕貼畫、</a:t>
                      </a:r>
                      <a:endParaRPr lang="en-US" altLang="zh-TW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摺紙</a:t>
                      </a:r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步驟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串珠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中顆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大自然素材創作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熟悉紙黏土的習性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02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玩</a:t>
            </a:r>
            <a:r>
              <a:rPr lang="zh-TW" altLang="en-US" dirty="0"/>
              <a:t>具</a:t>
            </a:r>
            <a:r>
              <a:rPr lang="zh-TW" altLang="en-US" dirty="0" smtClean="0"/>
              <a:t>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學習人際互動與社交禮儀的途徑之一</a:t>
            </a:r>
            <a:endParaRPr lang="en-US" altLang="zh-TW" dirty="0" smtClean="0"/>
          </a:p>
          <a:p>
            <a:r>
              <a:rPr lang="zh-TW" altLang="en-US" dirty="0" smtClean="0"/>
              <a:t>請</a:t>
            </a:r>
            <a:r>
              <a:rPr lang="zh-TW" altLang="en-US" dirty="0"/>
              <a:t>帶</a:t>
            </a:r>
            <a:r>
              <a:rPr lang="zh-TW" altLang="en-US" dirty="0" smtClean="0"/>
              <a:t>能</a:t>
            </a:r>
            <a:r>
              <a:rPr lang="zh-TW" altLang="en-US" dirty="0"/>
              <a:t>和</a:t>
            </a:r>
            <a:r>
              <a:rPr lang="zh-TW" altLang="en-US" dirty="0" smtClean="0"/>
              <a:t>他人互動的玩具</a:t>
            </a:r>
            <a:endParaRPr lang="en-US" altLang="zh-TW" dirty="0" smtClean="0"/>
          </a:p>
          <a:p>
            <a:r>
              <a:rPr lang="zh-TW" altLang="en-US" dirty="0" smtClean="0"/>
              <a:t>具有攻擊、暴力、價值高易壞、零件過於瑣碎的玩具請勿帶來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2137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畫畫紀錄的重要性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326" y="2160589"/>
            <a:ext cx="8596668" cy="3880773"/>
          </a:xfrm>
        </p:spPr>
        <p:txBody>
          <a:bodyPr/>
          <a:lstStyle/>
          <a:p>
            <a:r>
              <a:rPr lang="zh-TW" altLang="en-US" dirty="0" smtClean="0"/>
              <a:t>畫畫是能呈現幼兒認知發展能力的方式之一</a:t>
            </a:r>
            <a:endParaRPr lang="en-US" altLang="zh-TW" dirty="0" smtClean="0"/>
          </a:p>
          <a:p>
            <a:r>
              <a:rPr lang="zh-TW" altLang="en-US" dirty="0" smtClean="0"/>
              <a:t>不同個性的孩子呈現的</a:t>
            </a:r>
            <a:r>
              <a:rPr lang="zh-TW" altLang="en-US" dirty="0"/>
              <a:t>畫</a:t>
            </a:r>
            <a:r>
              <a:rPr lang="zh-TW" altLang="en-US" dirty="0" smtClean="0"/>
              <a:t>風也不同</a:t>
            </a:r>
            <a:endParaRPr lang="en-US" altLang="zh-TW" dirty="0" smtClean="0"/>
          </a:p>
          <a:p>
            <a:r>
              <a:rPr lang="zh-TW" altLang="en-US" dirty="0" smtClean="0"/>
              <a:t>繪畫能夠提高觀察力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有看到才能畫出來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心</a:t>
            </a:r>
            <a:r>
              <a:rPr lang="zh-TW" altLang="en-US" dirty="0" smtClean="0"/>
              <a:t>象的能力</a:t>
            </a:r>
            <a:r>
              <a:rPr lang="en-US" altLang="zh-TW" dirty="0" smtClean="0"/>
              <a:t>(</a:t>
            </a:r>
            <a:r>
              <a:rPr lang="zh-TW" altLang="en-US" dirty="0" smtClean="0"/>
              <a:t>將看見的記在腦袋</a:t>
            </a:r>
            <a:r>
              <a:rPr lang="en-US" altLang="zh-TW" dirty="0" smtClean="0"/>
              <a:t>,</a:t>
            </a:r>
            <a:r>
              <a:rPr lang="zh-TW" altLang="en-US" dirty="0" smtClean="0"/>
              <a:t>經過思考運作處理後用手畫出來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發現</a:t>
            </a:r>
            <a:r>
              <a:rPr lang="zh-TW" altLang="en-US" dirty="0"/>
              <a:t>孩子的情緒</a:t>
            </a:r>
            <a:r>
              <a:rPr lang="zh-TW" altLang="en-US" dirty="0" smtClean="0"/>
              <a:t>秘密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861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史奴比生活大小事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326" y="2160589"/>
            <a:ext cx="8596668" cy="3880773"/>
          </a:xfrm>
        </p:spPr>
        <p:txBody>
          <a:bodyPr/>
          <a:lstStyle/>
          <a:p>
            <a:pPr algn="just"/>
            <a:r>
              <a:rPr lang="en-US" altLang="zh-TW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1.</a:t>
            </a:r>
            <a:r>
              <a:rPr lang="zh-TW" altLang="en-US" dirty="0">
                <a:solidFill>
                  <a:srgbClr val="595959"/>
                </a:solidFill>
                <a:latin typeface="+mj-ea"/>
                <a:ea typeface="+mj-ea"/>
                <a:sym typeface="微软雅黑" pitchFamily="34" charset="-122"/>
              </a:rPr>
              <a:t>每周一穿橘黃色園服</a:t>
            </a:r>
            <a:endParaRPr lang="en-US" altLang="zh-TW" dirty="0">
              <a:solidFill>
                <a:srgbClr val="595959"/>
              </a:solidFill>
              <a:latin typeface="+mj-ea"/>
              <a:ea typeface="+mj-ea"/>
              <a:sym typeface="微软雅黑" pitchFamily="34" charset="-122"/>
            </a:endParaRPr>
          </a:p>
          <a:p>
            <a:pPr algn="just"/>
            <a:r>
              <a:rPr lang="en-US" altLang="zh-TW" dirty="0">
                <a:solidFill>
                  <a:srgbClr val="595959"/>
                </a:solidFill>
                <a:latin typeface="+mj-ea"/>
                <a:ea typeface="+mj-ea"/>
                <a:sym typeface="微软雅黑" pitchFamily="34" charset="-122"/>
              </a:rPr>
              <a:t>2.</a:t>
            </a:r>
            <a:r>
              <a:rPr lang="zh-TW" altLang="en-US" dirty="0">
                <a:solidFill>
                  <a:srgbClr val="595959"/>
                </a:solidFill>
                <a:latin typeface="+mj-ea"/>
                <a:ea typeface="+mj-ea"/>
                <a:sym typeface="微软雅黑" pitchFamily="34" charset="-122"/>
              </a:rPr>
              <a:t>請穿著運動鞋</a:t>
            </a:r>
            <a:endParaRPr lang="en-US" altLang="zh-TW" dirty="0">
              <a:solidFill>
                <a:srgbClr val="595959"/>
              </a:solidFill>
              <a:latin typeface="+mj-ea"/>
              <a:ea typeface="+mj-ea"/>
              <a:sym typeface="微软雅黑" pitchFamily="34" charset="-122"/>
            </a:endParaRPr>
          </a:p>
          <a:p>
            <a:pPr algn="just"/>
            <a:r>
              <a:rPr lang="en-US" altLang="zh-TW" dirty="0">
                <a:solidFill>
                  <a:srgbClr val="595959"/>
                </a:solidFill>
                <a:latin typeface="+mj-ea"/>
                <a:ea typeface="+mj-ea"/>
                <a:sym typeface="微软雅黑" pitchFamily="34" charset="-122"/>
              </a:rPr>
              <a:t>3.</a:t>
            </a:r>
            <a:r>
              <a:rPr lang="zh-TW" altLang="en-US" dirty="0">
                <a:solidFill>
                  <a:srgbClr val="595959"/>
                </a:solidFill>
                <a:latin typeface="+mj-ea"/>
                <a:ea typeface="+mj-ea"/>
                <a:sym typeface="微软雅黑" pitchFamily="34" charset="-122"/>
              </a:rPr>
              <a:t>不穿抽繩緞帶吊帶類的服飾</a:t>
            </a:r>
            <a:endParaRPr lang="en-US" altLang="zh-TW" dirty="0">
              <a:solidFill>
                <a:srgbClr val="595959"/>
              </a:solidFill>
              <a:latin typeface="+mj-ea"/>
              <a:ea typeface="+mj-ea"/>
              <a:sym typeface="微软雅黑" pitchFamily="34" charset="-122"/>
            </a:endParaRPr>
          </a:p>
          <a:p>
            <a:pPr algn="just"/>
            <a:r>
              <a:rPr lang="en-US" altLang="zh-TW" dirty="0">
                <a:solidFill>
                  <a:srgbClr val="595959"/>
                </a:solidFill>
                <a:latin typeface="+mj-ea"/>
                <a:ea typeface="+mj-ea"/>
                <a:sym typeface="微软雅黑" pitchFamily="34" charset="-122"/>
              </a:rPr>
              <a:t>4.</a:t>
            </a:r>
            <a:r>
              <a:rPr lang="zh-TW" altLang="en-US" dirty="0">
                <a:solidFill>
                  <a:srgbClr val="595959"/>
                </a:solidFill>
                <a:latin typeface="+mj-ea"/>
                <a:ea typeface="+mj-ea"/>
                <a:sym typeface="微软雅黑" pitchFamily="34" charset="-122"/>
              </a:rPr>
              <a:t>隨時補充替換衣物</a:t>
            </a:r>
            <a:r>
              <a:rPr lang="en-US" altLang="zh-TW" dirty="0">
                <a:solidFill>
                  <a:srgbClr val="595959"/>
                </a:solidFill>
                <a:latin typeface="+mj-ea"/>
                <a:ea typeface="+mj-ea"/>
                <a:sym typeface="微软雅黑" pitchFamily="34" charset="-122"/>
              </a:rPr>
              <a:t>/</a:t>
            </a:r>
            <a:r>
              <a:rPr lang="zh-TW" altLang="en-US" dirty="0">
                <a:solidFill>
                  <a:srgbClr val="595959"/>
                </a:solidFill>
                <a:latin typeface="+mj-ea"/>
                <a:ea typeface="+mj-ea"/>
                <a:sym typeface="微软雅黑" pitchFamily="34" charset="-122"/>
              </a:rPr>
              <a:t>建議有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  <a:sym typeface="微软雅黑" pitchFamily="34" charset="-122"/>
              </a:rPr>
              <a:t>髒衣服袋子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  <a:sym typeface="微软雅黑" pitchFamily="34" charset="-122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5.</a:t>
            </a:r>
            <a:r>
              <a:rPr lang="zh-TW" altLang="en-US" dirty="0" smtClean="0">
                <a:latin typeface="+mj-ea"/>
                <a:ea typeface="+mj-ea"/>
              </a:rPr>
              <a:t>看完聯絡簿記得要簽名唷</a:t>
            </a:r>
            <a:r>
              <a:rPr lang="en-US" altLang="zh-TW" dirty="0" smtClean="0">
                <a:latin typeface="+mj-ea"/>
                <a:ea typeface="+mj-ea"/>
              </a:rPr>
              <a:t>!</a:t>
            </a:r>
          </a:p>
          <a:p>
            <a:r>
              <a:rPr lang="en-US" altLang="zh-TW" dirty="0" smtClean="0">
                <a:latin typeface="+mj-ea"/>
                <a:ea typeface="+mj-ea"/>
              </a:rPr>
              <a:t>6.</a:t>
            </a:r>
            <a:r>
              <a:rPr lang="zh-TW" altLang="en-US" dirty="0" smtClean="0">
                <a:latin typeface="+mj-ea"/>
                <a:ea typeface="+mj-ea"/>
              </a:rPr>
              <a:t>學習單與回家作業請陪孩子檢查正反面、姓名、內容，才能事半功倍唷</a:t>
            </a:r>
            <a:r>
              <a:rPr lang="en-US" altLang="zh-TW" dirty="0" smtClean="0">
                <a:latin typeface="+mj-ea"/>
                <a:ea typeface="+mj-ea"/>
              </a:rPr>
              <a:t>!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2262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分享完畢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779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4454" y="161544"/>
            <a:ext cx="8596668" cy="1320800"/>
          </a:xfrm>
        </p:spPr>
        <p:txBody>
          <a:bodyPr/>
          <a:lstStyle/>
          <a:p>
            <a:r>
              <a:rPr lang="zh-TW" altLang="en-US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防疫大作戰</a:t>
            </a:r>
            <a:r>
              <a:rPr lang="en-US" altLang="zh-TW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-</a:t>
            </a:r>
            <a:r>
              <a:rPr lang="zh-TW" altLang="en-US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腸病毒宣導</a:t>
            </a:r>
            <a:endParaRPr lang="zh-TW" altLang="en-US" dirty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" y="918811"/>
            <a:ext cx="3794082" cy="5600861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42" y="1482344"/>
            <a:ext cx="6114537" cy="458590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115874" y="6245352"/>
            <a:ext cx="523036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老師平常在教室會做的防疫工作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7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娃娃體" panose="02010609010101010101" pitchFamily="49" charset="-120"/>
                <a:ea typeface="華康娃娃體" panose="02010609010101010101" pitchFamily="49" charset="-120"/>
              </a:rPr>
              <a:t>防疫大作戰</a:t>
            </a:r>
            <a:r>
              <a:rPr lang="en-US" altLang="zh-TW" dirty="0">
                <a:latin typeface="華康娃娃體" panose="02010609010101010101" pitchFamily="49" charset="-120"/>
                <a:ea typeface="華康娃娃體" panose="02010609010101010101" pitchFamily="49" charset="-120"/>
              </a:rPr>
              <a:t>-</a:t>
            </a:r>
            <a:r>
              <a:rPr lang="zh-TW" altLang="en-US" dirty="0">
                <a:latin typeface="華康娃娃體" panose="02010609010101010101" pitchFamily="49" charset="-120"/>
                <a:ea typeface="華康娃娃體" panose="02010609010101010101" pitchFamily="49" charset="-120"/>
              </a:rPr>
              <a:t>腸病毒宣導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37" y="1584436"/>
            <a:ext cx="5895189" cy="4103052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3" y="1639459"/>
            <a:ext cx="5895189" cy="404802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00200" y="5897880"/>
            <a:ext cx="468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得到腸病毒的可能途徑與病徵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180832" y="5907024"/>
            <a:ext cx="468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腸病毒的預防方法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6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598" y="188976"/>
            <a:ext cx="8596668" cy="1320800"/>
          </a:xfrm>
        </p:spPr>
        <p:txBody>
          <a:bodyPr/>
          <a:lstStyle/>
          <a:p>
            <a:r>
              <a:rPr lang="zh-TW" altLang="en-US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防疫大作戰</a:t>
            </a:r>
            <a:r>
              <a:rPr lang="en-US" altLang="zh-TW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-</a:t>
            </a:r>
            <a:r>
              <a:rPr lang="zh-TW" altLang="en-US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流感宣導</a:t>
            </a:r>
            <a:endParaRPr lang="zh-TW" altLang="en-US" dirty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8" y="849376"/>
            <a:ext cx="8036898" cy="5679280"/>
          </a:xfrm>
        </p:spPr>
      </p:pic>
    </p:spTree>
    <p:extLst>
      <p:ext uri="{BB962C8B-B14F-4D97-AF65-F5344CB8AC3E}">
        <p14:creationId xmlns:p14="http://schemas.microsoft.com/office/powerpoint/2010/main" val="257056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598" y="188976"/>
            <a:ext cx="8596668" cy="1320800"/>
          </a:xfrm>
        </p:spPr>
        <p:txBody>
          <a:bodyPr/>
          <a:lstStyle/>
          <a:p>
            <a:r>
              <a:rPr lang="zh-TW" altLang="en-US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腸病毒停課標準</a:t>
            </a:r>
            <a:endParaRPr lang="zh-TW" altLang="en-US" dirty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3504" y="987552"/>
            <a:ext cx="112928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r>
              <a:rPr lang="zh-TW" altLang="zh-TW" dirty="0" smtClean="0"/>
              <a:t>停課</a:t>
            </a:r>
            <a:r>
              <a:rPr lang="zh-TW" altLang="zh-TW" dirty="0"/>
              <a:t>之權責劃分：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（一）學校或幼兒園班級之停課，由校（園）方決定之；二個班級以上（含二班）之停課，應通報教育局。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（二）遇有重大或危急疫情時之停課，校（園）方應通報教育局，並協同市府相關局處研議防疫措施。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七、停課處理程序： 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學校或幼兒園單一班級之停課，由校（園）方邀集家長代表及校</a:t>
            </a:r>
            <a:r>
              <a:rPr lang="zh-TW" altLang="zh-TW" dirty="0" smtClean="0"/>
              <a:t>內相關</a:t>
            </a:r>
            <a:r>
              <a:rPr lang="zh-TW" altLang="zh-TW" dirty="0"/>
              <a:t>處室研議處理；二個班級（含二班）以上之停課，應協同</a:t>
            </a:r>
            <a:r>
              <a:rPr lang="zh-TW" altLang="zh-TW" dirty="0" smtClean="0"/>
              <a:t>家長（</a:t>
            </a:r>
            <a:r>
              <a:rPr lang="zh-TW" altLang="zh-TW" dirty="0"/>
              <a:t>會）成立防疫小組，並得邀集轄區健康服務中心代表、及召集</a:t>
            </a:r>
            <a:r>
              <a:rPr lang="zh-TW" altLang="zh-TW" dirty="0" smtClean="0"/>
              <a:t>當事</a:t>
            </a:r>
            <a:r>
              <a:rPr lang="zh-TW" altLang="zh-TW" dirty="0"/>
              <a:t>班級教師、家長或代表研議防疫措施，並於「臺北市學校暨</a:t>
            </a:r>
            <a:r>
              <a:rPr lang="zh-TW" altLang="zh-TW" dirty="0" smtClean="0"/>
              <a:t>機關傳染病</a:t>
            </a:r>
            <a:r>
              <a:rPr lang="zh-TW" altLang="zh-TW" dirty="0"/>
              <a:t>通報系統」完成線上停課通報事宜。</a:t>
            </a:r>
          </a:p>
          <a:p>
            <a:pPr>
              <a:lnSpc>
                <a:spcPct val="150000"/>
              </a:lnSpc>
            </a:pP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r>
              <a:rPr lang="zh-TW" altLang="zh-TW" dirty="0" smtClean="0"/>
              <a:t>復</a:t>
            </a:r>
            <a:r>
              <a:rPr lang="zh-TW" altLang="zh-TW" dirty="0"/>
              <a:t>課程序及補課原則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（一）復課程序：當停課原因消失，應即恢復上課。</a:t>
            </a:r>
          </a:p>
          <a:p>
            <a:pPr>
              <a:lnSpc>
                <a:spcPct val="150000"/>
              </a:lnSpc>
            </a:pPr>
            <a:r>
              <a:rPr lang="zh-TW" altLang="zh-TW" dirty="0"/>
              <a:t>（二）補課原則：學校經防疫小組決議停課時，校方應同時研議補課措施。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357616" y="6190488"/>
            <a:ext cx="497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詳細內容可至幼兒園網頁下載喔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5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598" y="188976"/>
            <a:ext cx="8596668" cy="1320800"/>
          </a:xfrm>
        </p:spPr>
        <p:txBody>
          <a:bodyPr/>
          <a:lstStyle/>
          <a:p>
            <a:r>
              <a:rPr lang="zh-TW" altLang="en-US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新冠肺炎病毒宣導與防疫措施</a:t>
            </a:r>
            <a:endParaRPr lang="zh-TW" altLang="en-US" dirty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78" y="1433576"/>
            <a:ext cx="2064850" cy="27543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86" y="1433576"/>
            <a:ext cx="2064850" cy="27543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93" y="1433576"/>
            <a:ext cx="3674161" cy="275437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3598" y="4526280"/>
            <a:ext cx="224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進校門前的體溫檢查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06378" y="4526279"/>
            <a:ext cx="224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進教室前要洗手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558409" y="4526280"/>
            <a:ext cx="22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早上下午在教室</a:t>
            </a:r>
            <a:endParaRPr lang="en-US" altLang="zh-TW" dirty="0" smtClean="0"/>
          </a:p>
          <a:p>
            <a:r>
              <a:rPr lang="zh-TW" altLang="en-US" dirty="0" smtClean="0"/>
              <a:t>各量一次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365236" y="4526279"/>
            <a:ext cx="224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衛教宣導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8952" y="5934456"/>
            <a:ext cx="920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如有需要和老師聯絡，請用</a:t>
            </a:r>
            <a:r>
              <a:rPr lang="en-US" altLang="zh-TW" b="1" dirty="0" smtClean="0">
                <a:solidFill>
                  <a:srgbClr val="FF0000"/>
                </a:solidFill>
              </a:rPr>
              <a:t>LINE</a:t>
            </a:r>
            <a:r>
              <a:rPr lang="zh-TW" altLang="en-US" b="1" dirty="0" smtClean="0">
                <a:solidFill>
                  <a:srgbClr val="FF0000"/>
                </a:solidFill>
              </a:rPr>
              <a:t>、聯絡簿或是和老師約時間見面唷</a:t>
            </a:r>
            <a:r>
              <a:rPr lang="en-US" altLang="zh-TW" b="1" dirty="0" smtClean="0">
                <a:solidFill>
                  <a:srgbClr val="FF0000"/>
                </a:solidFill>
              </a:rPr>
              <a:t>!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48" y="1444795"/>
            <a:ext cx="1899691" cy="27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0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娃娃體" panose="02010609010101010101" pitchFamily="49" charset="-120"/>
                <a:ea typeface="華康娃娃體" panose="02010609010101010101" pitchFamily="49" charset="-120"/>
              </a:rPr>
              <a:t>史奴比</a:t>
            </a:r>
            <a:r>
              <a:rPr lang="zh-TW" altLang="en-US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大事記</a:t>
            </a:r>
            <a:endParaRPr lang="zh-TW" altLang="en-US" dirty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85685"/>
            <a:ext cx="8596668" cy="3880773"/>
          </a:xfrm>
        </p:spPr>
        <p:txBody>
          <a:bodyPr>
            <a:noAutofit/>
          </a:bodyPr>
          <a:lstStyle/>
          <a:p>
            <a:r>
              <a:rPr lang="en-US" altLang="zh-TW" sz="3000" dirty="0" smtClean="0">
                <a:latin typeface="+mj-ea"/>
                <a:ea typeface="+mj-ea"/>
              </a:rPr>
              <a:t>2/28</a:t>
            </a:r>
            <a:r>
              <a:rPr lang="zh-TW" altLang="en-US" sz="3000" dirty="0" smtClean="0">
                <a:latin typeface="+mj-ea"/>
                <a:ea typeface="+mj-ea"/>
              </a:rPr>
              <a:t> 和平紀念日放假一天</a:t>
            </a:r>
            <a:endParaRPr lang="en-US" altLang="zh-TW" sz="3000" dirty="0" smtClean="0">
              <a:latin typeface="+mj-ea"/>
              <a:ea typeface="+mj-ea"/>
            </a:endParaRPr>
          </a:p>
          <a:p>
            <a:r>
              <a:rPr lang="en-US" altLang="zh-TW" sz="3000" dirty="0" smtClean="0">
                <a:latin typeface="+mj-ea"/>
                <a:ea typeface="+mj-ea"/>
              </a:rPr>
              <a:t>4/2~4/5</a:t>
            </a:r>
            <a:r>
              <a:rPr lang="zh-TW" altLang="en-US" sz="3000" dirty="0" smtClean="0">
                <a:latin typeface="+mj-ea"/>
                <a:ea typeface="+mj-ea"/>
              </a:rPr>
              <a:t> 清明連假</a:t>
            </a:r>
            <a:endParaRPr lang="en-US" altLang="zh-TW" sz="3000" dirty="0" smtClean="0">
              <a:latin typeface="+mj-ea"/>
              <a:ea typeface="+mj-ea"/>
            </a:endParaRPr>
          </a:p>
          <a:p>
            <a:r>
              <a:rPr lang="en-US" altLang="zh-TW" sz="3000" dirty="0" smtClean="0">
                <a:latin typeface="+mj-ea"/>
                <a:ea typeface="+mj-ea"/>
              </a:rPr>
              <a:t>6/20</a:t>
            </a:r>
            <a:r>
              <a:rPr lang="zh-TW" altLang="en-US" sz="3000" dirty="0" smtClean="0">
                <a:latin typeface="+mj-ea"/>
                <a:ea typeface="+mj-ea"/>
              </a:rPr>
              <a:t> 補上課</a:t>
            </a:r>
            <a:endParaRPr lang="en-US" altLang="zh-TW" sz="3000" dirty="0" smtClean="0">
              <a:latin typeface="+mj-ea"/>
              <a:ea typeface="+mj-ea"/>
            </a:endParaRPr>
          </a:p>
          <a:p>
            <a:r>
              <a:rPr lang="en-US" altLang="zh-TW" sz="3000" dirty="0" smtClean="0">
                <a:latin typeface="+mj-ea"/>
                <a:ea typeface="+mj-ea"/>
              </a:rPr>
              <a:t>6/25</a:t>
            </a:r>
            <a:r>
              <a:rPr lang="zh-TW" altLang="en-US" sz="3000" dirty="0" smtClean="0">
                <a:latin typeface="+mj-ea"/>
                <a:ea typeface="+mj-ea"/>
              </a:rPr>
              <a:t> 端午節、</a:t>
            </a:r>
            <a:r>
              <a:rPr lang="en-US" altLang="zh-TW" sz="3000" dirty="0" smtClean="0">
                <a:latin typeface="+mj-ea"/>
                <a:ea typeface="+mj-ea"/>
              </a:rPr>
              <a:t>6/26</a:t>
            </a:r>
            <a:r>
              <a:rPr lang="zh-TW" altLang="en-US" sz="3000" dirty="0" smtClean="0">
                <a:latin typeface="+mj-ea"/>
                <a:ea typeface="+mj-ea"/>
              </a:rPr>
              <a:t>彈性放假</a:t>
            </a:r>
            <a:endParaRPr lang="en-US" altLang="zh-TW" sz="3000" dirty="0">
              <a:latin typeface="+mj-ea"/>
              <a:ea typeface="+mj-ea"/>
            </a:endParaRPr>
          </a:p>
          <a:p>
            <a:r>
              <a:rPr lang="zh-TW" altLang="en-US" sz="3000" dirty="0" smtClean="0">
                <a:latin typeface="+mj-ea"/>
                <a:ea typeface="+mj-ea"/>
              </a:rPr>
              <a:t>畢業典禮預計在</a:t>
            </a:r>
            <a:r>
              <a:rPr lang="en-US" altLang="zh-TW" sz="3000" dirty="0" smtClean="0">
                <a:latin typeface="+mj-ea"/>
                <a:ea typeface="+mj-ea"/>
              </a:rPr>
              <a:t>7/2</a:t>
            </a:r>
            <a:r>
              <a:rPr lang="zh-TW" altLang="en-US" sz="3000" dirty="0" smtClean="0">
                <a:latin typeface="+mj-ea"/>
                <a:ea typeface="+mj-ea"/>
              </a:rPr>
              <a:t>或是</a:t>
            </a:r>
            <a:r>
              <a:rPr lang="en-US" altLang="zh-TW" sz="3000" dirty="0" smtClean="0">
                <a:latin typeface="+mj-ea"/>
                <a:ea typeface="+mj-ea"/>
              </a:rPr>
              <a:t>7/3</a:t>
            </a:r>
            <a:r>
              <a:rPr lang="zh-TW" altLang="en-US" sz="3000" dirty="0" smtClean="0">
                <a:latin typeface="+mj-ea"/>
                <a:ea typeface="+mj-ea"/>
              </a:rPr>
              <a:t> </a:t>
            </a:r>
            <a:r>
              <a:rPr lang="en-US" altLang="zh-TW" sz="3000" dirty="0" smtClean="0">
                <a:latin typeface="+mj-ea"/>
                <a:ea typeface="+mj-ea"/>
              </a:rPr>
              <a:t>(</a:t>
            </a:r>
            <a:r>
              <a:rPr lang="zh-TW" altLang="en-US" sz="3000" dirty="0" smtClean="0">
                <a:latin typeface="+mj-ea"/>
                <a:ea typeface="+mj-ea"/>
              </a:rPr>
              <a:t>暫定</a:t>
            </a:r>
            <a:r>
              <a:rPr lang="en-US" altLang="zh-TW" sz="3000" dirty="0" smtClean="0">
                <a:latin typeface="+mj-ea"/>
                <a:ea typeface="+mj-ea"/>
              </a:rPr>
              <a:t>)</a:t>
            </a:r>
          </a:p>
          <a:p>
            <a:r>
              <a:rPr lang="en-US" altLang="zh-TW" sz="3000" dirty="0" smtClean="0">
                <a:latin typeface="+mj-ea"/>
                <a:ea typeface="+mj-ea"/>
              </a:rPr>
              <a:t>7/14</a:t>
            </a:r>
            <a:r>
              <a:rPr lang="zh-TW" altLang="en-US" sz="3000" dirty="0" smtClean="0">
                <a:latin typeface="+mj-ea"/>
                <a:ea typeface="+mj-ea"/>
              </a:rPr>
              <a:t>休業式</a:t>
            </a:r>
            <a:endParaRPr lang="en-US" altLang="zh-TW" sz="30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5005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娃娃體" panose="02010609010101010101" pitchFamily="49" charset="-120"/>
                <a:ea typeface="華康娃娃體" panose="02010609010101010101" pitchFamily="49" charset="-120"/>
              </a:rPr>
              <a:t>史奴比</a:t>
            </a:r>
            <a:r>
              <a:rPr lang="zh-TW" altLang="en-US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的幼小銜接</a:t>
            </a:r>
            <a:endParaRPr lang="zh-TW" altLang="en-US" dirty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822261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500" dirty="0" smtClean="0"/>
              <a:t>回顧幼兒園生活</a:t>
            </a:r>
            <a:endParaRPr lang="en-US" altLang="zh-TW" sz="2500" dirty="0" smtClean="0"/>
          </a:p>
          <a:p>
            <a:r>
              <a:rPr lang="zh-TW" altLang="en-US" sz="2500" dirty="0" smtClean="0"/>
              <a:t>練習姓名筆順與空間仿寫</a:t>
            </a:r>
            <a:endParaRPr lang="en-US" altLang="zh-TW" sz="2500" dirty="0" smtClean="0"/>
          </a:p>
          <a:p>
            <a:r>
              <a:rPr lang="zh-TW" altLang="en-US" sz="2500" dirty="0" smtClean="0"/>
              <a:t>練習數字遊戲</a:t>
            </a:r>
            <a:endParaRPr lang="en-US" altLang="zh-TW" sz="2500" dirty="0" smtClean="0"/>
          </a:p>
          <a:p>
            <a:r>
              <a:rPr lang="zh-TW" altLang="en-US" sz="2500" dirty="0" smtClean="0"/>
              <a:t>挑戰的心與健康的體魄，養成自信心</a:t>
            </a:r>
            <a:endParaRPr lang="en-US" altLang="zh-TW" sz="2500" dirty="0" smtClean="0"/>
          </a:p>
          <a:p>
            <a:r>
              <a:rPr lang="zh-TW" altLang="en-US" sz="2500" dirty="0" smtClean="0"/>
              <a:t>情緒人際與交友</a:t>
            </a:r>
            <a:endParaRPr lang="en-US" altLang="zh-TW" sz="2500" dirty="0" smtClean="0"/>
          </a:p>
          <a:p>
            <a:r>
              <a:rPr lang="zh-TW" altLang="en-US" sz="2500" dirty="0" smtClean="0"/>
              <a:t>團體遊戲與規</a:t>
            </a:r>
            <a:r>
              <a:rPr lang="zh-TW" altLang="en-US" sz="2500" dirty="0"/>
              <a:t>則</a:t>
            </a:r>
          </a:p>
        </p:txBody>
      </p:sp>
    </p:spTree>
    <p:extLst>
      <p:ext uri="{BB962C8B-B14F-4D97-AF65-F5344CB8AC3E}">
        <p14:creationId xmlns:p14="http://schemas.microsoft.com/office/powerpoint/2010/main" val="375011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圓仔日作息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057215"/>
              </p:ext>
            </p:extLst>
          </p:nvPr>
        </p:nvGraphicFramePr>
        <p:xfrm>
          <a:off x="73152" y="91438"/>
          <a:ext cx="11978640" cy="6601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7112"/>
                <a:gridCol w="2216383"/>
                <a:gridCol w="1840209"/>
                <a:gridCol w="1840209"/>
                <a:gridCol w="1968312"/>
                <a:gridCol w="2096415"/>
              </a:tblGrid>
              <a:tr h="412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一</a:t>
                      </a:r>
                      <a:endParaRPr lang="zh-TW" sz="1800" kern="10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二</a:t>
                      </a:r>
                      <a:endParaRPr lang="zh-TW" sz="1800" kern="10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三</a:t>
                      </a:r>
                      <a:endParaRPr lang="zh-TW" sz="1800" kern="10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四</a:t>
                      </a:r>
                      <a:endParaRPr lang="zh-TW" sz="1800" kern="10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五</a:t>
                      </a:r>
                      <a:endParaRPr lang="zh-TW" sz="1800" kern="10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5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800-9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10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大</a:t>
                      </a:r>
                      <a:r>
                        <a:rPr lang="zh-TW" sz="1800" kern="100" dirty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肌肉活動</a:t>
                      </a:r>
                      <a:r>
                        <a:rPr 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晨光時間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學習區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運筆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數字練習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專注力練習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紀錄畫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5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9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20</a:t>
                      </a:r>
                      <a:r>
                        <a:rPr 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-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0950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點心時間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37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0950</a:t>
                      </a:r>
                      <a:r>
                        <a:rPr 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-1030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Times New Roman" panose="02020603050405020304" pitchFamily="18" charset="0"/>
                        </a:rPr>
                        <a:t>綜合活動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Times New Roman" panose="02020603050405020304" pitchFamily="18" charset="0"/>
                        </a:rPr>
                        <a:t>玩具分享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Times New Roman" panose="02020603050405020304" pitchFamily="18" charset="0"/>
                        </a:rPr>
                        <a:t>作業分享</a:t>
                      </a:r>
                      <a:endParaRPr lang="en-US" altLang="zh-TW" sz="1800" kern="100" dirty="0" smtClean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學習</a:t>
                      </a:r>
                      <a:r>
                        <a:rPr 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區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+mn-cs"/>
                        </a:rPr>
                        <a:t>學習區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學習區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Times New Roman" panose="02020603050405020304" pitchFamily="18" charset="0"/>
                        </a:rPr>
                        <a:t>學習區分享畫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0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1030-1130</a:t>
                      </a:r>
                      <a:endParaRPr lang="zh-TW" sz="1800" kern="10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戶外探索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+mn-cs"/>
                        </a:rPr>
                        <a:t>體能教室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學習區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+mn-cs"/>
                        </a:rPr>
                        <a:t>學習區紀錄畫</a:t>
                      </a:r>
                      <a:endParaRPr lang="en-US" altLang="zh-TW" sz="1800" kern="100" dirty="0" smtClean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+mn-cs"/>
                        </a:rPr>
                        <a:t>與分享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Times New Roman" panose="02020603050405020304" pitchFamily="18" charset="0"/>
                        </a:rPr>
                        <a:t>戶外探索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5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1130-1430</a:t>
                      </a:r>
                      <a:endParaRPr lang="zh-TW" sz="1800" kern="10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午餐與午休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5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1430-1540</a:t>
                      </a:r>
                      <a:endParaRPr lang="zh-TW" sz="1800" kern="10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Times New Roman" panose="02020603050405020304" pitchFamily="18" charset="0"/>
                        </a:rPr>
                        <a:t>玩具分享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大肌肉活動時間</a:t>
                      </a:r>
                      <a:r>
                        <a:rPr lang="en-US" altLang="zh-TW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</a:rPr>
                        <a:t>繪本時間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華康娃娃體" panose="02010609010101010101" pitchFamily="49" charset="-120"/>
                          <a:ea typeface="華康娃娃體" panose="02010609010101010101" pitchFamily="49" charset="-120"/>
                          <a:cs typeface="Times New Roman" panose="02020603050405020304" pitchFamily="18" charset="0"/>
                        </a:rPr>
                        <a:t>收拾時間</a:t>
                      </a:r>
                      <a:endParaRPr lang="zh-TW" sz="1800" kern="100" dirty="0">
                        <a:effectLst/>
                        <a:latin typeface="華康娃娃體" panose="02010609010101010101" pitchFamily="49" charset="-120"/>
                        <a:ea typeface="華康娃娃體" panose="0201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43673" y="24018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84534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5110</TotalTime>
  <Words>1183</Words>
  <Application>Microsoft Office PowerPoint</Application>
  <PresentationFormat>寬螢幕</PresentationFormat>
  <Paragraphs>203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方正姚体</vt:lpstr>
      <vt:lpstr>微软雅黑</vt:lpstr>
      <vt:lpstr>華康娃娃體</vt:lpstr>
      <vt:lpstr>微軟正黑體</vt:lpstr>
      <vt:lpstr>新細明體</vt:lpstr>
      <vt:lpstr>Arial</vt:lpstr>
      <vt:lpstr>Calibri</vt:lpstr>
      <vt:lpstr>Times New Roman</vt:lpstr>
      <vt:lpstr>Trebuchet MS</vt:lpstr>
      <vt:lpstr>Wingdings 3</vt:lpstr>
      <vt:lpstr>多面向</vt:lpstr>
      <vt:lpstr>史奴比家長日</vt:lpstr>
      <vt:lpstr>防疫大作戰-腸病毒宣導</vt:lpstr>
      <vt:lpstr>防疫大作戰-腸病毒宣導</vt:lpstr>
      <vt:lpstr>防疫大作戰-流感宣導</vt:lpstr>
      <vt:lpstr>腸病毒停課標準</vt:lpstr>
      <vt:lpstr>新冠肺炎病毒宣導與防疫措施</vt:lpstr>
      <vt:lpstr>史奴比大事記</vt:lpstr>
      <vt:lpstr>史奴比的幼小銜接</vt:lpstr>
      <vt:lpstr>圓仔日作息</vt:lpstr>
      <vt:lpstr>親子共讀童話童畫說明</vt:lpstr>
      <vt:lpstr>教學理念</vt:lpstr>
      <vt:lpstr>學習模式</vt:lpstr>
      <vt:lpstr>語文活動</vt:lpstr>
      <vt:lpstr>數學活動</vt:lpstr>
      <vt:lpstr>學習目標-美感活動</vt:lpstr>
      <vt:lpstr>玩具分享</vt:lpstr>
      <vt:lpstr>畫畫紀錄的重要性</vt:lpstr>
      <vt:lpstr>史奴比生活大小事</vt:lpstr>
      <vt:lpstr>分享完畢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圓仔班家長日</dc:title>
  <dc:creator>Windows 使用者</dc:creator>
  <cp:lastModifiedBy>Windows 使用者</cp:lastModifiedBy>
  <cp:revision>55</cp:revision>
  <cp:lastPrinted>2018-06-28T01:38:08Z</cp:lastPrinted>
  <dcterms:created xsi:type="dcterms:W3CDTF">2018-02-22T05:09:20Z</dcterms:created>
  <dcterms:modified xsi:type="dcterms:W3CDTF">2020-03-02T05:35:14Z</dcterms:modified>
</cp:coreProperties>
</file>